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50844-2FA4-479C-B8FC-2B15001EF3DE}" type="datetimeFigureOut">
              <a:rPr lang="it-IT" smtClean="0"/>
              <a:t>12/11/2013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90F2-9AC8-4765-A79C-3267330AAE7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51520" y="332656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Corte </a:t>
            </a:r>
            <a:r>
              <a:rPr lang="it-IT" dirty="0" err="1" smtClean="0"/>
              <a:t>cost</a:t>
            </a:r>
            <a:r>
              <a:rPr lang="it-IT" dirty="0" smtClean="0"/>
              <a:t>. </a:t>
            </a:r>
            <a:r>
              <a:rPr lang="it-IT" dirty="0" err="1" smtClean="0"/>
              <a:t>Sent</a:t>
            </a:r>
            <a:r>
              <a:rPr lang="it-IT" dirty="0" smtClean="0"/>
              <a:t>. 389/1989</a:t>
            </a:r>
          </a:p>
          <a:p>
            <a:endParaRPr lang="it-IT" dirty="0"/>
          </a:p>
          <a:p>
            <a:r>
              <a:rPr lang="it-IT" dirty="0" smtClean="0"/>
              <a:t>Poiché </a:t>
            </a:r>
            <a:r>
              <a:rPr lang="it-IT" dirty="0"/>
              <a:t>ai sensi dell'art. 164 del Trattato spetta alla Corte di giustizia assicurare il rispetto del diritto nell'interpretazione e nell'applicazione del medesimo Trattato, se ne deve dedurre che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qualsiasi sentenza che applica e/o interpreta una norma comunitaria ha indubbiamente carattere di sentenza dichiarativa del diritto comunitario</a:t>
            </a:r>
            <a:r>
              <a:rPr lang="it-IT" dirty="0"/>
              <a:t>, nel senso che </a:t>
            </a:r>
            <a:r>
              <a:rPr lang="it-IT" dirty="0"/>
              <a:t>la Corte</a:t>
            </a:r>
            <a:r>
              <a:rPr lang="it-IT" dirty="0"/>
              <a:t> di giustizia, come interprete qualificato di questo diritto, ne precisa autoritaria mente il significato con le proprie sentenze e, per tal via, ne determina, in definitiva, l'ampiezza e il contenuto delle possibilità applicative. Quando questo principio viene riferito a una norma comunitaria avente &lt;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 diretti</a:t>
            </a:r>
            <a:r>
              <a:rPr lang="it-IT" dirty="0"/>
              <a:t>&gt;-vale a dire a una norma dalla quale i soggetti operanti all'interno degli ordinamenti degli Stati membri possono trarre situazioni giuridiche direttamente tutelabili in </a:t>
            </a:r>
            <a:r>
              <a:rPr lang="it-IT" dirty="0" smtClean="0"/>
              <a:t>giudizio - non v‘è </a:t>
            </a:r>
            <a:r>
              <a:rPr lang="it-IT" dirty="0"/>
              <a:t>dubbio che la precisazione o l'integrazione del significato normativo compiute attraverso una sentenza dichiarativa della Corte di giustizia abbiano la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stessa immediata efficacia </a:t>
            </a:r>
            <a:r>
              <a:rPr lang="it-IT" dirty="0"/>
              <a:t>delle disposizioni interpretate.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54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408708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Corte cost., sent. 113/1985</a:t>
            </a:r>
          </a:p>
          <a:p>
            <a:endParaRPr lang="it-IT" dirty="0"/>
          </a:p>
          <a:p>
            <a:r>
              <a:rPr lang="it-IT" dirty="0"/>
              <a:t>La normativa comunitaria - si </a:t>
            </a:r>
            <a:r>
              <a:rPr lang="it-IT" dirty="0" smtClean="0"/>
              <a:t>è </a:t>
            </a:r>
            <a:r>
              <a:rPr lang="it-IT" dirty="0"/>
              <a:t>detto in quella pronunzia </a:t>
            </a:r>
            <a:r>
              <a:rPr lang="it-IT" dirty="0" smtClean="0"/>
              <a:t>[170/1984]- </a:t>
            </a:r>
            <a:r>
              <a:rPr lang="it-IT" dirty="0"/>
              <a:t>entra e permane in vigore, nel nostro territorio, senza che i suoi effetti siano intaccati dalla legge ordinaria dello Stato; e ciò tutte le volte che essa soddisfa il requisito dell'immediata applicabilità. Questo principio, si é visto sopra, vale non soltanto per la disciplina prodotta dagli organi della C.E.E. mediante regolamento, ma anche per </a:t>
            </a:r>
            <a:r>
              <a:rPr lang="it-IT" u="sng" dirty="0">
                <a:solidFill>
                  <a:schemeClr val="accent1">
                    <a:lumMod val="75000"/>
                  </a:schemeClr>
                </a:solidFill>
              </a:rPr>
              <a:t>le statuizioni risultanti, come nella specie, dalle sentenze interpretative della Corte di </a:t>
            </a:r>
            <a:r>
              <a:rPr lang="it-IT" u="sng" dirty="0" smtClean="0">
                <a:solidFill>
                  <a:schemeClr val="accent1">
                    <a:lumMod val="75000"/>
                  </a:schemeClr>
                </a:solidFill>
              </a:rPr>
              <a:t>Giustizia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>
          <a:xfrm>
            <a:off x="7884368" y="6021288"/>
            <a:ext cx="720080" cy="323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683568" y="11967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ATTO</a:t>
            </a:r>
            <a:endParaRPr lang="it-IT" dirty="0"/>
          </a:p>
        </p:txBody>
      </p:sp>
      <p:sp>
        <p:nvSpPr>
          <p:cNvPr id="3" name="Parentesi graffa aperta 2"/>
          <p:cNvSpPr/>
          <p:nvPr/>
        </p:nvSpPr>
        <p:spPr>
          <a:xfrm>
            <a:off x="1547664" y="548680"/>
            <a:ext cx="216024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907704" y="87736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regolamento UE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907704" y="125639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direttiva UE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28510" y="162572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it-IT" dirty="0" smtClean="0"/>
              <a:t>ecisione UE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907704" y="4766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Trattato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3707904" y="106202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220072" y="66133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diretta applicabilità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928510" y="2060848"/>
            <a:ext cx="170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sentenza UE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364502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DISPOSIZIONE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83568" y="52292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NORMA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1907704" y="5413866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arentesi graffa aperta 15"/>
          <p:cNvSpPr/>
          <p:nvPr/>
        </p:nvSpPr>
        <p:spPr>
          <a:xfrm>
            <a:off x="4355976" y="4293096"/>
            <a:ext cx="144016" cy="22322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4716016" y="42930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chiara</a:t>
            </a:r>
            <a:endParaRPr lang="it-IT" i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716016" y="50498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precisa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644008" y="5975770"/>
            <a:ext cx="4176464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FF0000"/>
                </a:solidFill>
              </a:rPr>
              <a:t>Incondizionata </a:t>
            </a:r>
            <a:r>
              <a:rPr lang="it-IT" dirty="0" smtClean="0">
                <a:solidFill>
                  <a:schemeClr val="tx2"/>
                </a:solidFill>
              </a:rPr>
              <a:t>= applicabile da un </a:t>
            </a:r>
            <a:r>
              <a:rPr lang="it-IT" b="1" dirty="0" smtClean="0">
                <a:solidFill>
                  <a:srgbClr val="FFFF00"/>
                </a:solidFill>
              </a:rPr>
              <a:t>giudice</a:t>
            </a:r>
            <a:r>
              <a:rPr lang="it-IT" dirty="0" smtClean="0">
                <a:solidFill>
                  <a:schemeClr val="tx2"/>
                </a:solidFill>
              </a:rPr>
              <a:t>!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8244408" y="3829690"/>
            <a:ext cx="0" cy="2047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6804248" y="3460358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Separazione dei poteri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654880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181</Words>
  <Application>Microsoft Office PowerPoint</Application>
  <PresentationFormat>Presentazione su schermo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rb</cp:lastModifiedBy>
  <cp:revision>3</cp:revision>
  <dcterms:created xsi:type="dcterms:W3CDTF">2012-11-06T10:25:00Z</dcterms:created>
  <dcterms:modified xsi:type="dcterms:W3CDTF">2013-11-12T10:16:09Z</dcterms:modified>
</cp:coreProperties>
</file>